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1" r:id="rId3"/>
    <p:sldId id="258" r:id="rId4"/>
    <p:sldId id="259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3CE9A-55EE-43DF-954B-59593E1CC3BB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7182D-B8DF-4C82-90F0-7D31045A3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472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D3A87-953B-4553-8E50-212A70EC4531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539FD-0D70-4139-B0AD-B3AA8080DB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68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50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37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7197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01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11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271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266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61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1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5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0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7E213-C92E-4A87-BEA4-D51D3CC13144}" type="datetimeFigureOut">
              <a:rPr lang="ko-KR" altLang="en-US" smtClean="0"/>
              <a:t>2021-11-10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E10AA-0129-44FE-9902-355D96F66F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43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na2da@korea.k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989" y="383364"/>
            <a:ext cx="8750969" cy="5630548"/>
          </a:xfrm>
          <a:prstGeom prst="rect">
            <a:avLst/>
          </a:prstGeom>
        </p:spPr>
      </p:pic>
      <p:sp>
        <p:nvSpPr>
          <p:cNvPr id="16" name="액자 15"/>
          <p:cNvSpPr/>
          <p:nvPr/>
        </p:nvSpPr>
        <p:spPr>
          <a:xfrm>
            <a:off x="2385752" y="1608166"/>
            <a:ext cx="7581207" cy="4405746"/>
          </a:xfrm>
          <a:custGeom>
            <a:avLst/>
            <a:gdLst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550718 w 7581207"/>
              <a:gd name="connsiteY5" fmla="*/ 55071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030489 w 7581207"/>
              <a:gd name="connsiteY8" fmla="*/ 550718 h 4405746"/>
              <a:gd name="connsiteX9" fmla="*/ 550718 w 7581207"/>
              <a:gd name="connsiteY9" fmla="*/ 55071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030489 w 7581207"/>
              <a:gd name="connsiteY8" fmla="*/ 5507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1125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3518 w 7581207"/>
              <a:gd name="connsiteY5" fmla="*/ 99868 h 4405746"/>
              <a:gd name="connsiteX6" fmla="*/ 1125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3518 w 7581207"/>
              <a:gd name="connsiteY9" fmla="*/ 998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3518 w 7581207"/>
              <a:gd name="connsiteY5" fmla="*/ 99868 h 4405746"/>
              <a:gd name="connsiteX6" fmla="*/ 871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3518 w 7581207"/>
              <a:gd name="connsiteY9" fmla="*/ 99868 h 440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81207" h="4405746">
                <a:moveTo>
                  <a:pt x="0" y="0"/>
                </a:moveTo>
                <a:lnTo>
                  <a:pt x="7581207" y="0"/>
                </a:lnTo>
                <a:lnTo>
                  <a:pt x="7581207" y="4405746"/>
                </a:lnTo>
                <a:lnTo>
                  <a:pt x="0" y="4405746"/>
                </a:lnTo>
                <a:lnTo>
                  <a:pt x="0" y="0"/>
                </a:lnTo>
                <a:close/>
                <a:moveTo>
                  <a:pt x="93518" y="99868"/>
                </a:moveTo>
                <a:cubicBezTo>
                  <a:pt x="97751" y="1503988"/>
                  <a:pt x="82935" y="2920808"/>
                  <a:pt x="87168" y="4324928"/>
                </a:cubicBezTo>
                <a:lnTo>
                  <a:pt x="7494039" y="4331278"/>
                </a:lnTo>
                <a:lnTo>
                  <a:pt x="7494039" y="93518"/>
                </a:lnTo>
                <a:lnTo>
                  <a:pt x="93518" y="9986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578100" y="1816100"/>
            <a:ext cx="7207250" cy="3994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『</a:t>
            </a:r>
            <a:r>
              <a:rPr lang="ko-KR" altLang="en-US" sz="2400" dirty="0" err="1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중범죄자</a:t>
            </a:r>
            <a:r>
              <a:rPr lang="ko-KR" altLang="en-US" sz="24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보호관찰의 현황과 과제</a:t>
            </a:r>
            <a:r>
              <a:rPr lang="en-US" altLang="ko-KR" sz="24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』</a:t>
            </a:r>
          </a:p>
          <a:p>
            <a:pPr algn="ctr">
              <a:lnSpc>
                <a:spcPct val="150000"/>
              </a:lnSpc>
            </a:pPr>
            <a:endParaRPr lang="en-US" altLang="ko-KR" dirty="0" smtClean="0">
              <a:solidFill>
                <a:schemeClr val="accent6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700" dirty="0" smtClean="0">
              <a:solidFill>
                <a:schemeClr val="accent6">
                  <a:lumMod val="50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일시ㅣ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0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2021. 11. 26.(</a:t>
            </a: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금</a:t>
            </a:r>
            <a:r>
              <a:rPr lang="en-US" altLang="ko-KR" sz="20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) 14:00 ~ 18:00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방식ㅣ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온라인</a:t>
            </a:r>
            <a:r>
              <a:rPr lang="en-US" altLang="ko-KR" sz="20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(</a:t>
            </a:r>
            <a:r>
              <a:rPr lang="ko-KR" altLang="en-US" sz="20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실시간</a:t>
            </a:r>
            <a:r>
              <a:rPr lang="en-US" altLang="ko-KR" sz="20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 ZOOM)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</a:t>
            </a:r>
            <a:r>
              <a:rPr lang="ko-KR" altLang="en-US" sz="2000" b="1" dirty="0" err="1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문의ㅣ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0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02-2110-3842</a:t>
            </a:r>
          </a:p>
          <a:p>
            <a:pPr>
              <a:lnSpc>
                <a:spcPct val="150000"/>
              </a:lnSpc>
            </a:pPr>
            <a:endParaRPr lang="en-US" altLang="ko-KR" sz="900" dirty="0" smtClean="0">
              <a:solidFill>
                <a:schemeClr val="accent6">
                  <a:lumMod val="50000"/>
                </a:schemeClr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                     </a:t>
            </a: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공동주최 </a:t>
            </a:r>
            <a:r>
              <a:rPr lang="en-US" altLang="ko-KR" sz="16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: </a:t>
            </a: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한국보호관찰학회</a:t>
            </a:r>
            <a:r>
              <a:rPr lang="en-US" altLang="ko-KR" sz="1600" b="1" dirty="0" smtClean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  <a:ea typeface="08서울남산체 EB" panose="02020603020101020101" pitchFamily="18" charset="-127"/>
              </a:rPr>
              <a:t>•</a:t>
            </a:r>
            <a:r>
              <a:rPr lang="ko-KR" altLang="en-US" sz="1600" b="1" dirty="0" err="1" smtClean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  <a:ea typeface="08서울남산체 EB" panose="02020603020101020101" pitchFamily="18" charset="-127"/>
              </a:rPr>
              <a:t>한국형사법무정책연구원</a:t>
            </a:r>
            <a:endParaRPr lang="ko-KR" altLang="en-US" sz="2000" b="1" dirty="0">
              <a:solidFill>
                <a:schemeClr val="accent6">
                  <a:lumMod val="50000"/>
                </a:schemeClr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760133" y="1066801"/>
            <a:ext cx="6934199" cy="11049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2021</a:t>
            </a:r>
            <a:r>
              <a:rPr lang="ko-KR" altLang="en-US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년 한국보호관찰학회</a:t>
            </a:r>
            <a:r>
              <a:rPr lang="en-US" altLang="ko-KR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uhaus 93" panose="04030905020B02020C02" pitchFamily="82" charset="0"/>
                <a:ea typeface="08서울남산체 EB" panose="02020603020101020101" pitchFamily="18" charset="-127"/>
              </a:rPr>
              <a:t>•</a:t>
            </a:r>
            <a:r>
              <a:rPr lang="ko-KR" altLang="en-US" sz="2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uhaus 93" panose="04030905020B02020C02" pitchFamily="82" charset="0"/>
                <a:ea typeface="08서울남산체 EB" panose="02020603020101020101" pitchFamily="18" charset="-127"/>
              </a:rPr>
              <a:t>한국형사법무정책연구원</a:t>
            </a:r>
            <a:r>
              <a:rPr lang="ko-KR" altLang="en-US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uhaus 93" panose="04030905020B02020C02" pitchFamily="82" charset="0"/>
                <a:ea typeface="08서울남산체 EB" panose="02020603020101020101" pitchFamily="18" charset="-127"/>
              </a:rPr>
              <a:t> </a:t>
            </a:r>
            <a:endParaRPr lang="en-US" altLang="ko-KR" sz="24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uhaus 93" panose="04030905020B02020C02" pitchFamily="82" charset="0"/>
              <a:ea typeface="08서울남산체 EB" panose="02020603020101020101" pitchFamily="18" charset="-127"/>
            </a:endParaRPr>
          </a:p>
          <a:p>
            <a:pPr algn="ctr"/>
            <a:r>
              <a:rPr lang="ko-KR" altLang="en-US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uhaus 93" panose="04030905020B02020C02" pitchFamily="82" charset="0"/>
                <a:ea typeface="08서울남산체 EB" panose="02020603020101020101" pitchFamily="18" charset="-127"/>
              </a:rPr>
              <a:t>공동 주최 </a:t>
            </a:r>
            <a:r>
              <a:rPr lang="ko-KR" altLang="en-US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추계 온라인 학술대회 초청장</a:t>
            </a:r>
            <a:endParaRPr lang="ko-KR" altLang="en-US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754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액자 15"/>
          <p:cNvSpPr/>
          <p:nvPr/>
        </p:nvSpPr>
        <p:spPr>
          <a:xfrm>
            <a:off x="381000" y="276225"/>
            <a:ext cx="11420475" cy="6267450"/>
          </a:xfrm>
          <a:custGeom>
            <a:avLst/>
            <a:gdLst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550718 w 7581207"/>
              <a:gd name="connsiteY5" fmla="*/ 55071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030489 w 7581207"/>
              <a:gd name="connsiteY8" fmla="*/ 550718 h 4405746"/>
              <a:gd name="connsiteX9" fmla="*/ 550718 w 7581207"/>
              <a:gd name="connsiteY9" fmla="*/ 55071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030489 w 7581207"/>
              <a:gd name="connsiteY8" fmla="*/ 5507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1125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3518 w 7581207"/>
              <a:gd name="connsiteY5" fmla="*/ 99868 h 4405746"/>
              <a:gd name="connsiteX6" fmla="*/ 1125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3518 w 7581207"/>
              <a:gd name="connsiteY9" fmla="*/ 998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3518 w 7581207"/>
              <a:gd name="connsiteY5" fmla="*/ 99868 h 4405746"/>
              <a:gd name="connsiteX6" fmla="*/ 871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3518 w 7581207"/>
              <a:gd name="connsiteY9" fmla="*/ 99868 h 440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81207" h="4405746">
                <a:moveTo>
                  <a:pt x="0" y="0"/>
                </a:moveTo>
                <a:lnTo>
                  <a:pt x="7581207" y="0"/>
                </a:lnTo>
                <a:lnTo>
                  <a:pt x="7581207" y="4405746"/>
                </a:lnTo>
                <a:lnTo>
                  <a:pt x="0" y="4405746"/>
                </a:lnTo>
                <a:lnTo>
                  <a:pt x="0" y="0"/>
                </a:lnTo>
                <a:close/>
                <a:moveTo>
                  <a:pt x="93518" y="99868"/>
                </a:moveTo>
                <a:cubicBezTo>
                  <a:pt x="97751" y="1503988"/>
                  <a:pt x="82935" y="2920808"/>
                  <a:pt x="87168" y="4324928"/>
                </a:cubicBezTo>
                <a:lnTo>
                  <a:pt x="7494039" y="4331278"/>
                </a:lnTo>
                <a:lnTo>
                  <a:pt x="7494039" y="93518"/>
                </a:lnTo>
                <a:lnTo>
                  <a:pt x="93518" y="9986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72235" y="276225"/>
            <a:ext cx="10857139" cy="6014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endParaRPr lang="en-US" altLang="ko-KR" sz="2000" b="1" dirty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세부일정</a:t>
            </a:r>
            <a:endParaRPr lang="en-US" altLang="ko-KR" sz="20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&lt;</a:t>
            </a: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대주제 </a:t>
            </a:r>
            <a:r>
              <a:rPr lang="en-US" altLang="ko-KR" sz="16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: </a:t>
            </a:r>
            <a:r>
              <a:rPr lang="ko-KR" altLang="en-US" sz="1600" b="1" dirty="0" err="1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중범죄자</a:t>
            </a: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보호관찰의 현황과 과제</a:t>
            </a:r>
            <a:r>
              <a:rPr lang="en-US" altLang="ko-KR" sz="1600" b="1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&gt;                                                                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사회 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: </a:t>
            </a:r>
            <a:r>
              <a:rPr lang="ko-KR" altLang="en-US" sz="1200" dirty="0" err="1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박미랑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(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한남대 경찰행정학과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accent6">
                  <a:lumMod val="50000"/>
                </a:schemeClr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875872"/>
              </p:ext>
            </p:extLst>
          </p:nvPr>
        </p:nvGraphicFramePr>
        <p:xfrm>
          <a:off x="989237" y="1421157"/>
          <a:ext cx="10203999" cy="4964463"/>
        </p:xfrm>
        <a:graphic>
          <a:graphicData uri="http://schemas.openxmlformats.org/drawingml/2006/table">
            <a:tbl>
              <a:tblPr/>
              <a:tblGrid>
                <a:gridCol w="1357310">
                  <a:extLst>
                    <a:ext uri="{9D8B030D-6E8A-4147-A177-3AD203B41FA5}">
                      <a16:colId xmlns:a16="http://schemas.microsoft.com/office/drawing/2014/main" val="1648838672"/>
                    </a:ext>
                  </a:extLst>
                </a:gridCol>
                <a:gridCol w="1334544">
                  <a:extLst>
                    <a:ext uri="{9D8B030D-6E8A-4147-A177-3AD203B41FA5}">
                      <a16:colId xmlns:a16="http://schemas.microsoft.com/office/drawing/2014/main" val="1460473946"/>
                    </a:ext>
                  </a:extLst>
                </a:gridCol>
                <a:gridCol w="7512145">
                  <a:extLst>
                    <a:ext uri="{9D8B030D-6E8A-4147-A177-3AD203B41FA5}">
                      <a16:colId xmlns:a16="http://schemas.microsoft.com/office/drawing/2014/main" val="2073925455"/>
                    </a:ext>
                  </a:extLst>
                </a:gridCol>
              </a:tblGrid>
              <a:tr h="309554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참가자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등록</a:t>
                      </a: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13:00 ~ 14:00</a:t>
                      </a: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18321"/>
                  </a:ext>
                </a:extLst>
              </a:tr>
              <a:tr h="309554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개회식 </a:t>
                      </a: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14:00 ~ 14:30</a:t>
                      </a: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36653"/>
                  </a:ext>
                </a:extLst>
              </a:tr>
              <a:tr h="309554"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축사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하태훈 원장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한국형사법무정책연구원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),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윤웅장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국장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범죄예방정책국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573488"/>
                  </a:ext>
                </a:extLst>
              </a:tr>
              <a:tr h="3095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개회사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원혜욱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회장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한국보호관찰학회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823711"/>
                  </a:ext>
                </a:extLst>
              </a:tr>
              <a:tr h="309554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세션</a:t>
                      </a: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14:30 ~ 15:50</a:t>
                      </a: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130594"/>
                  </a:ext>
                </a:extLst>
              </a:tr>
              <a:tr h="309554"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주제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중범죄자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시설내처우의 문제점과 개선방안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902315"/>
                  </a:ext>
                </a:extLst>
              </a:tr>
              <a:tr h="3095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발표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/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사회자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김대근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한국형사법무정책연구원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 /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주승희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덕성여대 법학과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z="1200" kern="0" spc="0" dirty="0" smtClean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277516"/>
                  </a:ext>
                </a:extLst>
              </a:tr>
              <a:tr h="3095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토론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박찬걸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대구가톨릭대 경찰행정학과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  / </a:t>
                      </a:r>
                      <a:r>
                        <a:rPr lang="ko-KR" altLang="en-US" sz="1200" kern="0" spc="-5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강신원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법무연수원 교수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501330"/>
                  </a:ext>
                </a:extLst>
              </a:tr>
              <a:tr h="309554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2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세션</a:t>
                      </a: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16:10 ~ 17:30</a:t>
                      </a: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080039"/>
                  </a:ext>
                </a:extLst>
              </a:tr>
              <a:tr h="291458"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주제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중범죄자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사회내처우의 문제점과 개선방안</a:t>
                      </a: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409626"/>
                  </a:ext>
                </a:extLst>
              </a:tr>
              <a:tr h="291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발표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/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사회자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이유경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명지대 객원교수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/ </a:t>
                      </a:r>
                      <a:r>
                        <a:rPr lang="ko-KR" altLang="en-US" sz="12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정희철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대구가톨릭대 법학과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z="1200" kern="0" spc="0" dirty="0" smtClean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3001858"/>
                  </a:ext>
                </a:extLst>
              </a:tr>
              <a:tr h="291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토론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유영재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-5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중원대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경찰행정학과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 / </a:t>
                      </a:r>
                      <a:r>
                        <a:rPr lang="ko-KR" altLang="en-US" sz="1200" kern="0" spc="-50" dirty="0" err="1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민덕희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법무연수원 교수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767698"/>
                  </a:ext>
                </a:extLst>
              </a:tr>
              <a:tr h="343583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/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정기 총회 및 폐회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17:30 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~ </a:t>
                      </a: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18:00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17193"/>
                  </a:ext>
                </a:extLst>
              </a:tr>
              <a:tr h="33545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정기 총회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차기 회장 선임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769036"/>
                  </a:ext>
                </a:extLst>
              </a:tr>
              <a:tr h="33545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KoPub돋움체 Bold" panose="02020603020101020101" pitchFamily="18" charset="-127"/>
                        <a:ea typeface="KoPub돋움체 Bold" panose="02020603020101020101" pitchFamily="18" charset="-127"/>
                      </a:endParaRPr>
                    </a:p>
                  </a:txBody>
                  <a:tcPr marL="55138" marR="55138" marT="15244" marB="15244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폐회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marL="55138" marR="55138" marT="15244" marB="15244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664860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16025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52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액자 15"/>
          <p:cNvSpPr/>
          <p:nvPr/>
        </p:nvSpPr>
        <p:spPr>
          <a:xfrm>
            <a:off x="381000" y="276225"/>
            <a:ext cx="11420475" cy="6267450"/>
          </a:xfrm>
          <a:custGeom>
            <a:avLst/>
            <a:gdLst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550718 w 7581207"/>
              <a:gd name="connsiteY5" fmla="*/ 55071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030489 w 7581207"/>
              <a:gd name="connsiteY8" fmla="*/ 550718 h 4405746"/>
              <a:gd name="connsiteX9" fmla="*/ 550718 w 7581207"/>
              <a:gd name="connsiteY9" fmla="*/ 55071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030489 w 7581207"/>
              <a:gd name="connsiteY8" fmla="*/ 5507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1125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3518 w 7581207"/>
              <a:gd name="connsiteY5" fmla="*/ 99868 h 4405746"/>
              <a:gd name="connsiteX6" fmla="*/ 1125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3518 w 7581207"/>
              <a:gd name="connsiteY9" fmla="*/ 998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3518 w 7581207"/>
              <a:gd name="connsiteY5" fmla="*/ 99868 h 4405746"/>
              <a:gd name="connsiteX6" fmla="*/ 871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3518 w 7581207"/>
              <a:gd name="connsiteY9" fmla="*/ 99868 h 440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81207" h="4405746">
                <a:moveTo>
                  <a:pt x="0" y="0"/>
                </a:moveTo>
                <a:lnTo>
                  <a:pt x="7581207" y="0"/>
                </a:lnTo>
                <a:lnTo>
                  <a:pt x="7581207" y="4405746"/>
                </a:lnTo>
                <a:lnTo>
                  <a:pt x="0" y="4405746"/>
                </a:lnTo>
                <a:lnTo>
                  <a:pt x="0" y="0"/>
                </a:lnTo>
                <a:close/>
                <a:moveTo>
                  <a:pt x="93518" y="99868"/>
                </a:moveTo>
                <a:cubicBezTo>
                  <a:pt x="97751" y="1503988"/>
                  <a:pt x="82935" y="2920808"/>
                  <a:pt x="87168" y="4324928"/>
                </a:cubicBezTo>
                <a:lnTo>
                  <a:pt x="7494039" y="4331278"/>
                </a:lnTo>
                <a:lnTo>
                  <a:pt x="7494039" y="93518"/>
                </a:lnTo>
                <a:lnTo>
                  <a:pt x="93518" y="9986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72235" y="608593"/>
            <a:ext cx="10867832" cy="5681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C0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2021 </a:t>
            </a:r>
            <a:r>
              <a:rPr lang="ko-KR" altLang="en-US" sz="2400" b="1" dirty="0" smtClean="0">
                <a:solidFill>
                  <a:srgbClr val="C0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추계 온라인 학술대회에 회원 여러분을 초대합니다</a:t>
            </a:r>
            <a:r>
              <a:rPr lang="en-US" altLang="ko-KR" sz="2400" b="1" dirty="0" smtClean="0">
                <a:solidFill>
                  <a:srgbClr val="C0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400" b="1" dirty="0" smtClean="0">
              <a:solidFill>
                <a:srgbClr val="C00000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존경하는 </a:t>
            </a: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한국보호관찰학회 회원 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여러분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!  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반갑습니다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작년부터 시작된 코로나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19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로 </a:t>
            </a:r>
            <a:r>
              <a:rPr lang="ko-KR" altLang="en-US" sz="1600" dirty="0" err="1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비대면이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익숙했던 우리는 얼마전 시행된 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‘</a:t>
            </a:r>
            <a:r>
              <a:rPr lang="ko-KR" altLang="en-US" sz="1600" dirty="0" err="1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위드코로나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’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로 이제 조금씩 일상을 회복해 나가고 있습니다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최근 인천 노래방 살인사건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전자발찌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훼손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  <a:ea typeface="08서울남산체 B" panose="02020603020101020101" pitchFamily="18" charset="-127"/>
              </a:rPr>
              <a:t>•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살인사건 등 연이은 강력범죄 발생으로 </a:t>
            </a:r>
            <a:r>
              <a:rPr lang="ko-KR" altLang="en-US" sz="1600" dirty="0" err="1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중범죄자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관리 강화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재발방지 대책 수립 등 정책적 대응책을 시급하게 마련해야 한다는 사회적 움직임이 거셉니다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이런 사회적 요구를 반영하여 </a:t>
            </a:r>
            <a:r>
              <a:rPr lang="ko-KR" altLang="en-US" sz="1600" spc="-50" dirty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이번 </a:t>
            </a:r>
            <a:r>
              <a:rPr lang="ko-KR" altLang="en-US" sz="1600" spc="-5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추계 </a:t>
            </a:r>
            <a:r>
              <a:rPr lang="ko-KR" altLang="en-US" sz="1600" spc="-50" dirty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학술대회에서는 </a:t>
            </a:r>
            <a:r>
              <a:rPr lang="ko-KR" altLang="en-US" sz="1600" spc="-50" dirty="0" err="1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한국형사법무정책연구원과</a:t>
            </a:r>
            <a:r>
              <a:rPr lang="ko-KR" altLang="en-US" sz="1600" spc="-5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공동으로 </a:t>
            </a:r>
            <a:r>
              <a:rPr lang="en-US" altLang="ko-KR" sz="1600" spc="-50" dirty="0" smtClean="0">
                <a:solidFill>
                  <a:srgbClr val="FF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『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중범죄자</a:t>
            </a:r>
            <a:r>
              <a:rPr lang="ko-KR" altLang="en-US" sz="1600" b="1" dirty="0" smtClean="0">
                <a:solidFill>
                  <a:srgbClr val="FF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보호관찰의 현황과 과제</a:t>
            </a:r>
            <a:r>
              <a:rPr lang="en-US" altLang="ko-KR" sz="1600" spc="-50" dirty="0" smtClean="0">
                <a:solidFill>
                  <a:srgbClr val="FF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』 </a:t>
            </a:r>
            <a:r>
              <a:rPr lang="ko-KR" altLang="en-US" sz="1600" spc="-5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라는   주제로</a:t>
            </a:r>
            <a:r>
              <a:rPr lang="en-US" altLang="ko-KR" sz="1600" spc="-5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</a:t>
            </a:r>
            <a:r>
              <a:rPr lang="ko-KR" altLang="en-US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‘</a:t>
            </a:r>
            <a:r>
              <a:rPr lang="ko-KR" altLang="en-US" sz="1600" b="1" dirty="0" err="1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중범죄자</a:t>
            </a:r>
            <a:r>
              <a:rPr lang="ko-KR" altLang="en-US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시설내처우의 문제점과 개선방안</a:t>
            </a:r>
            <a:r>
              <a:rPr lang="en-US" altLang="ko-KR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제</a:t>
            </a:r>
            <a:r>
              <a:rPr lang="en-US" altLang="ko-KR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</a:t>
            </a:r>
            <a:r>
              <a:rPr lang="ko-KR" altLang="en-US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주제</a:t>
            </a:r>
            <a:r>
              <a:rPr lang="en-US" altLang="ko-KR" sz="1600" b="1" dirty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)</a:t>
            </a:r>
            <a:r>
              <a:rPr lang="en-US" altLang="ko-KR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＇, ‘</a:t>
            </a:r>
            <a:r>
              <a:rPr lang="ko-KR" altLang="en-US" sz="1600" b="1" dirty="0" err="1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중범죄자</a:t>
            </a:r>
            <a:r>
              <a:rPr lang="ko-KR" altLang="en-US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사회내처우의 문제점과 개선방안</a:t>
            </a:r>
            <a:r>
              <a:rPr lang="en-US" altLang="ko-KR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(</a:t>
            </a:r>
            <a:r>
              <a:rPr lang="ko-KR" altLang="en-US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제</a:t>
            </a:r>
            <a:r>
              <a:rPr lang="en-US" altLang="ko-KR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ko-KR" altLang="en-US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주제</a:t>
            </a:r>
            <a:r>
              <a:rPr lang="en-US" altLang="ko-KR" sz="1600" b="1" dirty="0" smtClean="0">
                <a:solidFill>
                  <a:schemeClr val="accent4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)’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에 대해</a:t>
            </a:r>
            <a:r>
              <a:rPr lang="ko-KR" altLang="en-US" sz="1600" spc="-5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ko-KR" altLang="en-US" sz="1600" spc="-50" dirty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학계와 실무 현장의 토론 자리를 </a:t>
            </a: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가지려고 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합니다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회원 여러분의 건강과 안녕을 기원하며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부디 많은 회원들이 참석하시어 </a:t>
            </a:r>
            <a:r>
              <a:rPr lang="ko-KR" altLang="en-US" sz="1600" dirty="0" err="1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중범죄자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보호관찰의 현황과 과제에 대해 고민하고 지혜를 나누는 시간을 함께 해 주시기 바랍니다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                                                                                                                   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한국보호관찰학회 </a:t>
            </a:r>
            <a:r>
              <a:rPr lang="ko-KR" altLang="en-US" sz="1600" dirty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회장 원 혜 </a:t>
            </a:r>
            <a:r>
              <a:rPr lang="ko-KR" altLang="en-US" sz="1600" dirty="0" smtClean="0">
                <a:solidFill>
                  <a:schemeClr val="accent6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욱 </a:t>
            </a:r>
            <a:endParaRPr lang="ko-KR" altLang="en-US" sz="1600" dirty="0">
              <a:solidFill>
                <a:schemeClr val="accent6">
                  <a:lumMod val="50000"/>
                </a:schemeClr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055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액자 15"/>
          <p:cNvSpPr/>
          <p:nvPr/>
        </p:nvSpPr>
        <p:spPr>
          <a:xfrm>
            <a:off x="381000" y="514350"/>
            <a:ext cx="11420475" cy="5838825"/>
          </a:xfrm>
          <a:custGeom>
            <a:avLst/>
            <a:gdLst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550718 w 7581207"/>
              <a:gd name="connsiteY5" fmla="*/ 55071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030489 w 7581207"/>
              <a:gd name="connsiteY8" fmla="*/ 550718 h 4405746"/>
              <a:gd name="connsiteX9" fmla="*/ 550718 w 7581207"/>
              <a:gd name="connsiteY9" fmla="*/ 55071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030489 w 7581207"/>
              <a:gd name="connsiteY8" fmla="*/ 5507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030489 w 7581207"/>
              <a:gd name="connsiteY7" fmla="*/ 385502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550718 w 7581207"/>
              <a:gd name="connsiteY6" fmla="*/ 38550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9868 w 7581207"/>
              <a:gd name="connsiteY5" fmla="*/ 112568 h 4405746"/>
              <a:gd name="connsiteX6" fmla="*/ 1125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9868 w 7581207"/>
              <a:gd name="connsiteY9" fmla="*/ 1125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3518 w 7581207"/>
              <a:gd name="connsiteY5" fmla="*/ 99868 h 4405746"/>
              <a:gd name="connsiteX6" fmla="*/ 1125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3518 w 7581207"/>
              <a:gd name="connsiteY9" fmla="*/ 99868 h 4405746"/>
              <a:gd name="connsiteX0" fmla="*/ 0 w 7581207"/>
              <a:gd name="connsiteY0" fmla="*/ 0 h 4405746"/>
              <a:gd name="connsiteX1" fmla="*/ 7581207 w 7581207"/>
              <a:gd name="connsiteY1" fmla="*/ 0 h 4405746"/>
              <a:gd name="connsiteX2" fmla="*/ 7581207 w 7581207"/>
              <a:gd name="connsiteY2" fmla="*/ 4405746 h 4405746"/>
              <a:gd name="connsiteX3" fmla="*/ 0 w 7581207"/>
              <a:gd name="connsiteY3" fmla="*/ 4405746 h 4405746"/>
              <a:gd name="connsiteX4" fmla="*/ 0 w 7581207"/>
              <a:gd name="connsiteY4" fmla="*/ 0 h 4405746"/>
              <a:gd name="connsiteX5" fmla="*/ 93518 w 7581207"/>
              <a:gd name="connsiteY5" fmla="*/ 99868 h 4405746"/>
              <a:gd name="connsiteX6" fmla="*/ 87168 w 7581207"/>
              <a:gd name="connsiteY6" fmla="*/ 4324928 h 4405746"/>
              <a:gd name="connsiteX7" fmla="*/ 7494039 w 7581207"/>
              <a:gd name="connsiteY7" fmla="*/ 4331278 h 4405746"/>
              <a:gd name="connsiteX8" fmla="*/ 7494039 w 7581207"/>
              <a:gd name="connsiteY8" fmla="*/ 93518 h 4405746"/>
              <a:gd name="connsiteX9" fmla="*/ 93518 w 7581207"/>
              <a:gd name="connsiteY9" fmla="*/ 99868 h 440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81207" h="4405746">
                <a:moveTo>
                  <a:pt x="0" y="0"/>
                </a:moveTo>
                <a:lnTo>
                  <a:pt x="7581207" y="0"/>
                </a:lnTo>
                <a:lnTo>
                  <a:pt x="7581207" y="4405746"/>
                </a:lnTo>
                <a:lnTo>
                  <a:pt x="0" y="4405746"/>
                </a:lnTo>
                <a:lnTo>
                  <a:pt x="0" y="0"/>
                </a:lnTo>
                <a:close/>
                <a:moveTo>
                  <a:pt x="93518" y="99868"/>
                </a:moveTo>
                <a:cubicBezTo>
                  <a:pt x="97751" y="1503988"/>
                  <a:pt x="82935" y="2920808"/>
                  <a:pt x="87168" y="4324928"/>
                </a:cubicBezTo>
                <a:lnTo>
                  <a:pt x="7494039" y="4331278"/>
                </a:lnTo>
                <a:lnTo>
                  <a:pt x="7494039" y="93518"/>
                </a:lnTo>
                <a:lnTo>
                  <a:pt x="93518" y="9986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72235" y="846718"/>
            <a:ext cx="10857139" cy="5293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참가 방법</a:t>
            </a:r>
            <a:endParaRPr lang="en-US" altLang="ko-KR" sz="24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500" b="1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▷ 학술대회 사전 참가 신청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-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학회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홈페이지의 신청 서식을 활용하여 </a:t>
            </a:r>
            <a:r>
              <a:rPr lang="en-US" altLang="ko-KR" sz="2000" b="1" u="sng" dirty="0" smtClean="0">
                <a:solidFill>
                  <a:schemeClr val="accent1">
                    <a:lumMod val="75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chall01</a:t>
            </a:r>
            <a:r>
              <a:rPr lang="en-US" altLang="ko-KR" sz="2000" b="1" u="sng" dirty="0" smtClean="0">
                <a:solidFill>
                  <a:schemeClr val="accent1">
                    <a:lumMod val="75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  <a:hlinkClick r:id="rId2"/>
              </a:rPr>
              <a:t>@korea.kr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로 신청해주시기 바라며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신청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기한은         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11. 23.(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화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) 18:00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까지 입니다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. </a:t>
            </a: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accent6">
                  <a:lumMod val="50000"/>
                </a:schemeClr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▷ 학술대회 참가 </a:t>
            </a:r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전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ZOOM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프로그램 설치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-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앱스토어 등에서 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ZOOM </a:t>
            </a:r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앱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을 설치해주시기 바랍니다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.(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회원가입 없이 접속 가능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accent6">
                  <a:lumMod val="50000"/>
                </a:schemeClr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▷ 학술대회 문의</a:t>
            </a:r>
            <a:endParaRPr lang="en-US" altLang="ko-KR" sz="2000" dirty="0" smtClean="0">
              <a:solidFill>
                <a:schemeClr val="accent6">
                  <a:lumMod val="50000"/>
                </a:schemeClr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-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법무부 범죄예방정책국 보호관찰과 </a:t>
            </a:r>
            <a:r>
              <a:rPr lang="ko-KR" altLang="en-US" sz="2000" dirty="0" err="1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정유희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사무관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(02-2110-3487), </a:t>
            </a:r>
            <a:r>
              <a:rPr lang="ko-KR" altLang="en-US" sz="2000" dirty="0" err="1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공정선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계장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(02-2110-3842)</a:t>
            </a:r>
            <a:endParaRPr lang="en-US" altLang="ko-KR" sz="2000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276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397</Words>
  <Application>Microsoft Office PowerPoint</Application>
  <PresentationFormat>와이드스크린</PresentationFormat>
  <Paragraphs>71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08서울남산체 B</vt:lpstr>
      <vt:lpstr>08서울남산체 EB</vt:lpstr>
      <vt:lpstr>KoPub돋움체 Bold</vt:lpstr>
      <vt:lpstr>KoPub돋움체 Light</vt:lpstr>
      <vt:lpstr>맑은 고딕</vt:lpstr>
      <vt:lpstr>Arial</vt:lpstr>
      <vt:lpstr>Bauhaus 93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admin</cp:lastModifiedBy>
  <cp:revision>85</cp:revision>
  <cp:lastPrinted>2021-11-10T04:52:20Z</cp:lastPrinted>
  <dcterms:created xsi:type="dcterms:W3CDTF">2020-10-29T07:24:34Z</dcterms:created>
  <dcterms:modified xsi:type="dcterms:W3CDTF">2021-11-10T05:57:08Z</dcterms:modified>
</cp:coreProperties>
</file>